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60" r:id="rId4"/>
    <p:sldId id="293" r:id="rId5"/>
    <p:sldId id="261" r:id="rId6"/>
    <p:sldId id="262" r:id="rId7"/>
    <p:sldId id="263" r:id="rId8"/>
    <p:sldId id="264" r:id="rId9"/>
    <p:sldId id="266" r:id="rId10"/>
    <p:sldId id="265" r:id="rId11"/>
    <p:sldId id="301" r:id="rId12"/>
    <p:sldId id="267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29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842"/>
    <a:srgbClr val="00223D"/>
    <a:srgbClr val="620E28"/>
    <a:srgbClr val="F3E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0"/>
    <p:restoredTop sz="94658"/>
  </p:normalViewPr>
  <p:slideViewPr>
    <p:cSldViewPr snapToGrid="0">
      <p:cViewPr varScale="1">
        <p:scale>
          <a:sx n="108" d="100"/>
          <a:sy n="108" d="100"/>
        </p:scale>
        <p:origin x="224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E792A-D199-4740-A380-51F76153B224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DACD6-92EE-45CE-A7B0-1F123E9D0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03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17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FC14-74B2-2E45-D76A-9C83341CA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ADCF1E-7035-5851-853C-F59B838A1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169B1A-055C-7F90-4E6F-5E6B55F5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1F7BE-7841-EA27-3457-B4F47C0794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79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D0D18-6749-0F9A-FB45-55A45EC93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1FC0DF-DCAB-C4C8-98B2-79C433C8A5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96C8D4-4B01-0804-A2DF-93C0646C29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1F34B8-0FC0-74FF-F973-C6F183932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82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650A1-E3EE-D6CC-8A32-F2F01DFBF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025881-0219-CDC6-9589-9227EC7F9B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B6B99E-816B-515E-AA45-08CEC6AA12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1E1F6-0D2E-DD73-1D82-C1F0E29D4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08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2A3DD-E99D-6821-F474-7A8F2A32A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FE64A0-A454-D80D-B2EB-5D0AB6EF1D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B4A442-2B4C-8F03-5CC2-E41418DD8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D34752-0AC1-D2AA-EF7F-C675CF125F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21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17FE8-58F0-200B-493E-4A57A71E4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73A304-B7CB-DBA6-6924-5C0B096C54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1DF0FB-CBF7-2CBB-F3E5-AB16566428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84621-C588-6941-DB1A-6705936C8C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678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65657-6CD3-934C-3691-2E2DACD08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E0777E-B531-F275-AFD2-19B1CDA26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DE2B72-DA53-45CB-9400-C90E50F0D5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E1E082-5EC9-6776-7A6C-6E3B597AC4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7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1AC0A-2706-A7EB-E91D-4FF6AD6FB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7F0AFC-99D7-BD16-8C6F-79B46356D4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52BD8-DE00-A9C7-CCD7-EE746187E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8897E-4FBA-87F0-A8AD-7A4AEF1FC3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664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A329F-8BD8-00EF-D40D-3B3D301A2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E88E00-39E3-6109-2B89-CDF768A08C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6F371-EF3A-78BC-1A59-593A507D44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6F795-1915-5109-6667-DADD674D8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8354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E255C-E25B-C3F1-E91E-A7C1A099E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25FB02-A880-D3E0-C39F-D6E0469F7A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45B87C-DDC4-8CA6-E7D9-A8CD84CDE9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32457A-997A-8614-DD3E-687E49293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14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53B4E-57A3-D3A0-85C4-48C5F08B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E55DEB-8978-F13D-5CAC-FC112BCBCA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44223A-DA77-5632-850C-2DEBB1830C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48B8B-819C-924E-60C0-4E5576932B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87443-D53D-6C3D-E690-474B897B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A0173-64C4-14E7-625A-B1C383C98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E0F892-3961-A9D4-4A7B-8EA56D18B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510153-F81E-2660-32AD-60506EEBA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421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09442-E935-5E79-10CA-77712E3F0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E66C13-1A18-7B35-BDBC-FF1E3659F0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C973AD-D3F3-4A89-7ABD-067FB1E0E1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50D68D-BF8A-A58D-DE07-4C3FEBB5AA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22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B2B9A-773C-28BD-83DC-4F560DCF8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1BC212-93BE-238F-4344-A94E76C96B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BF6C3-78B8-66D3-F713-0FCCB9161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F1DEC-D93E-ED31-760B-328F5E0CF1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2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78F35-6C6F-54AA-542F-DFC89C527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888BB2-74E0-876C-55C4-2D99A7182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13A25D-C73F-CF52-8270-C21B6DDDDD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E4101-C327-2108-DEC5-80E5C54452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6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CFF04-9058-339F-8611-EDA49CCEC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2FD753-1663-0F82-1E26-E8CF4945B4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D30CB1-E696-FA24-FE10-14BFC4BC44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B1B185-2CFA-BA68-F84A-317F595D97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07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50AD8-8057-DD73-A66C-0F4002B25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AFDF82-0886-12B0-FFF5-966F8746F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3F59DA-FE15-F1F6-9989-62EDB0545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643A8-3E69-12C0-927E-8C6A693DDB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42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1E98C-C35B-FE7E-B77C-E00B8F3B8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91FA03-7132-C412-BD2D-8C7D30C392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72D85D-515D-827E-959C-6A9212C767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4ECB0-DBA7-3553-E1D7-FB0B2394D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857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E1BE2-ABEE-C80E-1C9F-9610158F6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98612B-81CC-6C87-68AF-06922C7B24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146CB-D90D-E754-F19F-AEAF62F56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3130DB-338A-5620-23C9-17DF2D212C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8DACD6-92EE-45CE-A7B0-1F123E9D04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E5546-A0B0-873F-4B93-FA53C2038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0C24A3-68F5-2154-88A1-C0A55B9772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784B3-3349-A367-1B72-022DA7F3A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BA541-64FA-2A41-BF6F-DC1C11C4C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0787D-DE34-D87C-3D20-6C0A367B4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4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8C3D1-8316-934C-6FCE-EC7E53C74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0DCA6C-1811-6E5B-9D7A-CFB13BAB2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7F17C-55F6-C6D8-A3AA-852FACE03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4D567-A274-009B-C5C9-D5BC50D8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148F02-32B7-DE2D-6644-DDBD45054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AFADF4-3009-998F-AB58-F303A1B95A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E358A0-7843-12D9-EE79-1C71348AFD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B726E-DAB2-2FB7-3496-800113CEC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D6295-25E1-1251-4642-391038527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A1BF9-D6C7-DAE1-C614-8CB98DA0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8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C0722-635C-6F57-F475-4C9D6989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07767-09FC-688D-E4DB-3B3667ADF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52C65-A02E-C096-F624-81B71B05F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3D793-508C-7A97-962C-56B0EC1D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5C939-BAFA-F0C8-9164-B4502ECA5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24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14210-2259-F5E8-FF94-506854DC9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EA7DB-9680-B5D9-59D6-1508B26A5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CE019-F28D-8B89-315B-C7377D987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A3B03-057F-F58E-D5EB-D9A59DF00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0021C-08DA-442C-76E4-736D9ECF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2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4F825-B759-C3AA-9982-866C9431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56AB7-2038-A70C-A5B2-AF71135241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B5ABD-09CF-5CBD-4F63-C2AB60A051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F7A95-5A12-2A75-4E9B-E7E0A73C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321FD-0397-42BE-8235-94E51D7FC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074E65-FC6A-29FB-70B5-F405D799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57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28916-B5BB-A7D9-7A17-B27796770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583B3B-0B44-66A1-4A84-CBDB09F5B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76D406-9984-09E5-9B83-0B39C475B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E915E0-9D33-9ECA-89E3-9CC077F70B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379F8C-0231-44AC-6B23-94A5AE30FE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E38855-F9DF-D576-8457-22162804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170EEE-B57C-D2BF-D8F8-D9B8415CD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2B8F2B-F16A-0573-6A83-11CC0F2B6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69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A6569-E350-D295-6848-F8A135D84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336050-7FF0-C6F6-112C-772F06197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60740C-6938-B0BD-E258-6D6756162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DE41E3-FF6C-058B-3BD4-2271A4CA2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927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969C63-B11B-2B8C-367D-81E74AE92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ADF0EE-CA44-6835-ABFE-CA7E6586A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EBE21-29E0-0354-D5EC-087E3C462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3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4407-4B25-FCBE-57E4-A78292199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E5552-7962-CC6F-6E3E-8B1C14835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E16A62-5B97-7A97-74CF-E161EAE8B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250EC4-4976-6539-FC2F-6FACBD6D6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5B1BB4-1AC6-8C66-ABC6-EEB41CA3E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4F9FFF-E253-F74C-60B9-C27FB55F2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81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9D88D-91FB-9C15-8A6A-169FC239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98C644-9EAB-286C-9D20-C383922C49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BC56BC-D659-830F-3A76-5BB988EAAA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AD851-A8CC-14F7-9E06-C50619BC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8CC1A1-6D99-CF83-3D14-7B7984A76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CC82D1-29F8-6B10-A341-2799BA66A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54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05BE02-6075-4A94-5B95-AD21ADA8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05271-5EBA-2F49-618C-DC81BD18E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8F3C2-10B5-CD33-9F2E-FC974C78C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B7B0CA-7F1D-7440-BF86-78A318A6FD35}" type="datetimeFigureOut">
              <a:rPr lang="en-US" smtClean="0"/>
              <a:t>4/6/26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173F1-0847-1BA0-F40A-4ED2D93106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FD84E-E40C-73B8-7FB2-5206E969A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1E35B7-D1A3-FA48-9136-E65B2C0830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A71898F-4D0F-919F-D69B-72879BA74619}"/>
              </a:ext>
            </a:extLst>
          </p:cNvPr>
          <p:cNvSpPr/>
          <p:nvPr/>
        </p:nvSpPr>
        <p:spPr>
          <a:xfrm>
            <a:off x="3357250" y="0"/>
            <a:ext cx="8834750" cy="6858000"/>
          </a:xfrm>
          <a:prstGeom prst="rect">
            <a:avLst/>
          </a:prstGeom>
          <a:solidFill>
            <a:srgbClr val="F3E4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1F9501-4654-8CF0-CEF7-2697A05CB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00" y="2004002"/>
            <a:ext cx="2849993" cy="284999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BD3775-4F06-3D6F-F872-CC0186454D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79371" y="1520221"/>
            <a:ext cx="7190509" cy="1437719"/>
          </a:xfrm>
        </p:spPr>
        <p:txBody>
          <a:bodyPr>
            <a:normAutofit fontScale="90000"/>
          </a:bodyPr>
          <a:lstStyle/>
          <a:p>
            <a:r>
              <a:rPr lang="en-US" sz="7200" dirty="0">
                <a:solidFill>
                  <a:srgbClr val="00223D"/>
                </a:solidFill>
              </a:rPr>
              <a:t>Thousands of Tables</a:t>
            </a:r>
            <a:br>
              <a:rPr lang="en-US" sz="7200" dirty="0">
                <a:solidFill>
                  <a:srgbClr val="00223D"/>
                </a:solidFill>
              </a:rPr>
            </a:br>
            <a:r>
              <a:rPr lang="en-US" sz="7200" dirty="0">
                <a:solidFill>
                  <a:srgbClr val="00223D"/>
                </a:solidFill>
              </a:rPr>
              <a:t>and Four Farthings</a:t>
            </a:r>
          </a:p>
        </p:txBody>
      </p:sp>
      <p:sp>
        <p:nvSpPr>
          <p:cNvPr id="8" name="Subtitle 5">
            <a:extLst>
              <a:ext uri="{FF2B5EF4-FFF2-40B4-BE49-F238E27FC236}">
                <a16:creationId xmlns:a16="http://schemas.microsoft.com/office/drawing/2014/main" id="{F523140A-D47C-750A-9AD9-6D1F1B16E5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616" y="3545910"/>
            <a:ext cx="5722018" cy="48378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223D"/>
                </a:solidFill>
              </a:rPr>
              <a:t>The Great ILS-Data Pre-Conference</a:t>
            </a:r>
          </a:p>
          <a:p>
            <a:endParaRPr lang="en-US" dirty="0">
              <a:solidFill>
                <a:srgbClr val="00223D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DCA423-983C-4A42-4C46-288498606E5B}"/>
              </a:ext>
            </a:extLst>
          </p:cNvPr>
          <p:cNvSpPr txBox="1"/>
          <p:nvPr/>
        </p:nvSpPr>
        <p:spPr>
          <a:xfrm>
            <a:off x="4179371" y="4301973"/>
            <a:ext cx="71905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223D"/>
                </a:solidFill>
              </a:rPr>
              <a:t>Daniel Messer</a:t>
            </a:r>
          </a:p>
          <a:p>
            <a:pPr algn="ctr"/>
            <a:r>
              <a:rPr lang="en-US" dirty="0">
                <a:solidFill>
                  <a:srgbClr val="00223D"/>
                </a:solidFill>
              </a:rPr>
              <a:t>Polaris ILS Administrator</a:t>
            </a:r>
          </a:p>
          <a:p>
            <a:pPr algn="ctr"/>
            <a:r>
              <a:rPr lang="en-US" dirty="0">
                <a:solidFill>
                  <a:srgbClr val="00223D"/>
                </a:solidFill>
              </a:rPr>
              <a:t>Library Systems &amp; Services</a:t>
            </a:r>
          </a:p>
          <a:p>
            <a:pPr algn="ctr"/>
            <a:endParaRPr lang="en-US" dirty="0"/>
          </a:p>
        </p:txBody>
      </p:sp>
      <p:sp>
        <p:nvSpPr>
          <p:cNvPr id="10" name="Subtitle 5">
            <a:extLst>
              <a:ext uri="{FF2B5EF4-FFF2-40B4-BE49-F238E27FC236}">
                <a16:creationId xmlns:a16="http://schemas.microsoft.com/office/drawing/2014/main" id="{707FA633-765C-34F8-74E8-DB9BE80ACD38}"/>
              </a:ext>
            </a:extLst>
          </p:cNvPr>
          <p:cNvSpPr txBox="1">
            <a:spLocks/>
          </p:cNvSpPr>
          <p:nvPr/>
        </p:nvSpPr>
        <p:spPr>
          <a:xfrm>
            <a:off x="4179371" y="3010033"/>
            <a:ext cx="7106639" cy="483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00223D"/>
                </a:solidFill>
              </a:rPr>
              <a:t>Hacking Your Way to a Better Report</a:t>
            </a:r>
          </a:p>
        </p:txBody>
      </p:sp>
    </p:spTree>
    <p:extLst>
      <p:ext uri="{BB962C8B-B14F-4D97-AF65-F5344CB8AC3E}">
        <p14:creationId xmlns:p14="http://schemas.microsoft.com/office/powerpoint/2010/main" val="1682359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487A18-FD33-3903-6B2B-53E4D4CB7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D5E1A111-6BCC-D946-D149-716EA5515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199DC0-51C7-FF5D-953F-581B4DE4796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3C6AD3E-BFAD-15E1-CF47-665406000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E95EAD3D-1BAD-92A2-B139-82B3E4C51A59}"/>
              </a:ext>
            </a:extLst>
          </p:cNvPr>
          <p:cNvSpPr txBox="1">
            <a:spLocks/>
          </p:cNvSpPr>
          <p:nvPr/>
        </p:nvSpPr>
        <p:spPr>
          <a:xfrm>
            <a:off x="838200" y="1690687"/>
            <a:ext cx="10515600" cy="3783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So this is obviously coming from some kind of internal reporting process</a:t>
            </a:r>
          </a:p>
          <a:p>
            <a:r>
              <a:rPr lang="en-US" dirty="0">
                <a:solidFill>
                  <a:schemeClr val="bg1"/>
                </a:solidFill>
              </a:rPr>
              <a:t>But where is it and how does it work?</a:t>
            </a:r>
          </a:p>
        </p:txBody>
      </p:sp>
    </p:spTree>
    <p:extLst>
      <p:ext uri="{BB962C8B-B14F-4D97-AF65-F5344CB8AC3E}">
        <p14:creationId xmlns:p14="http://schemas.microsoft.com/office/powerpoint/2010/main" val="273022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3B410E-69D3-DD20-CB79-596553975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0E73326B-1A2E-117A-538D-F563648A5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Solution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BF9096-DB58-7EEE-7655-228B9CD6DCCC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390DE80-E40B-8549-AFA6-A1CB22F46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5F223C-A7BB-0A10-A598-19538BD77B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994" y="1403334"/>
            <a:ext cx="9826011" cy="435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364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E0DA3F-F19E-78DA-B56E-66109B654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2D03368-E948-DCD4-D234-23C53990A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Where’s the Call Coming From?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6BDCDF-09F9-B7D0-949D-F9FFF1A46D1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38B1388-A19E-0F83-8934-E05DF3758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17CF925C-8A89-6A7B-5C12-B0ED14C639AE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120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Inside the house, obviously</a:t>
            </a:r>
          </a:p>
          <a:p>
            <a:r>
              <a:rPr lang="en-US" dirty="0">
                <a:solidFill>
                  <a:schemeClr val="bg1"/>
                </a:solidFill>
              </a:rPr>
              <a:t>So let’s trace the call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9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0A8D26-9F53-931E-9C08-E90A28E4D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97C0F6CB-A8AC-7634-A034-948940055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SQL Server Profiler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CDD0FD-6709-F78C-770D-77790BE15592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94972F8-83FD-B768-BE39-FA481EC4A5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A8658D4B-38DB-BB29-7A76-83BEA0C00119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021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A separate </a:t>
            </a:r>
            <a:r>
              <a:rPr lang="en-US" dirty="0" err="1">
                <a:solidFill>
                  <a:schemeClr val="bg1"/>
                </a:solidFill>
              </a:rPr>
              <a:t>programme</a:t>
            </a:r>
            <a:r>
              <a:rPr lang="en-US" dirty="0">
                <a:solidFill>
                  <a:schemeClr val="bg1"/>
                </a:solidFill>
              </a:rPr>
              <a:t> that works with SQL Server</a:t>
            </a:r>
          </a:p>
          <a:p>
            <a:r>
              <a:rPr lang="en-US" dirty="0">
                <a:solidFill>
                  <a:schemeClr val="bg1"/>
                </a:solidFill>
              </a:rPr>
              <a:t>Allows you to do a SQL Trace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Watch everything that’s happening in your database</a:t>
            </a:r>
          </a:p>
          <a:p>
            <a:r>
              <a:rPr lang="en-US" dirty="0">
                <a:solidFill>
                  <a:schemeClr val="bg1"/>
                </a:solidFill>
              </a:rPr>
              <a:t>Set up and run the search in the Find Tool</a:t>
            </a:r>
          </a:p>
          <a:p>
            <a:r>
              <a:rPr lang="en-US" dirty="0">
                <a:solidFill>
                  <a:schemeClr val="bg1"/>
                </a:solidFill>
              </a:rPr>
              <a:t>Start the trace</a:t>
            </a:r>
          </a:p>
          <a:p>
            <a:r>
              <a:rPr lang="en-US" dirty="0">
                <a:solidFill>
                  <a:schemeClr val="bg1"/>
                </a:solidFill>
              </a:rPr>
              <a:t>Select and print the full invoice vouchers</a:t>
            </a:r>
          </a:p>
          <a:p>
            <a:r>
              <a:rPr lang="en-US" dirty="0">
                <a:solidFill>
                  <a:schemeClr val="bg1"/>
                </a:solidFill>
              </a:rPr>
              <a:t>Stop the trace</a:t>
            </a:r>
          </a:p>
          <a:p>
            <a:r>
              <a:rPr lang="en-US" dirty="0">
                <a:solidFill>
                  <a:schemeClr val="bg1"/>
                </a:solidFill>
              </a:rPr>
              <a:t>Look for clues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55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CD0212-84B7-A986-ED89-87EA65C38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6ED97048-EB66-CFB7-9A0D-891FFA9FF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Interesting Finds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4F58F4-6016-B3BE-33C6-7BE133618BF2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D8C5686-638D-1013-0D2B-70E9797F2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D959D47A-5A10-4145-CB81-84BBFEED0261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3475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exec </a:t>
            </a:r>
            <a:r>
              <a:rPr lang="en-US" sz="2400" dirty="0" err="1">
                <a:solidFill>
                  <a:schemeClr val="bg1"/>
                </a:solidFill>
              </a:rPr>
              <a:t>ObjectExists</a:t>
            </a:r>
            <a:r>
              <a:rPr lang="en-US" sz="2400" dirty="0">
                <a:solidFill>
                  <a:schemeClr val="bg1"/>
                </a:solidFill>
              </a:rPr>
              <a:t> @Path=N'/Polaris/System/Internal/Vouchers1',@AuthType=1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exec Polaris.Rpt_Vouchers1 @</a:t>
            </a:r>
            <a:r>
              <a:rPr lang="en-US" sz="2400" dirty="0" err="1">
                <a:solidFill>
                  <a:schemeClr val="bg1"/>
                </a:solidFill>
              </a:rPr>
              <a:t>InvoiceID</a:t>
            </a:r>
            <a:r>
              <a:rPr lang="en-US" sz="2400" dirty="0">
                <a:solidFill>
                  <a:schemeClr val="bg1"/>
                </a:solidFill>
              </a:rPr>
              <a:t>=1,@PayHistoryID=1,@sTempTable=N'##6_861’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Ran a search on that @Path and, oh hey: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C:\</a:t>
            </a:r>
            <a:r>
              <a:rPr lang="en-US" sz="2400" dirty="0" err="1">
                <a:solidFill>
                  <a:schemeClr val="bg1"/>
                </a:solidFill>
              </a:rPr>
              <a:t>ProgramData</a:t>
            </a:r>
            <a:r>
              <a:rPr lang="en-US" sz="2400" dirty="0">
                <a:solidFill>
                  <a:schemeClr val="bg1"/>
                </a:solidFill>
              </a:rPr>
              <a:t>\Polaris\{POLARIS VERSION}\Reports\System\Internal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8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0B9523-B448-EC41-61EF-3DDBCAFBA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17491EDF-0089-11CA-8652-E88847024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SQL Server Extended Events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DE2CED-4C9D-03BF-896D-C2644720A848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B811A56-95EC-0209-B218-F6258B7D6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144A74D5-4AEF-B197-BAE2-A63AA9B14D16}"/>
              </a:ext>
            </a:extLst>
          </p:cNvPr>
          <p:cNvSpPr txBox="1">
            <a:spLocks/>
          </p:cNvSpPr>
          <p:nvPr/>
        </p:nvSpPr>
        <p:spPr>
          <a:xfrm>
            <a:off x="838200" y="1690687"/>
            <a:ext cx="10515600" cy="3985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The SQL Profiler Trace casts a very wide net but…</a:t>
            </a:r>
          </a:p>
          <a:p>
            <a:r>
              <a:rPr lang="en-US" dirty="0">
                <a:solidFill>
                  <a:schemeClr val="bg1"/>
                </a:solidFill>
              </a:rPr>
              <a:t>Now we have some idea of which fish we want to catch</a:t>
            </a:r>
          </a:p>
          <a:p>
            <a:r>
              <a:rPr lang="en-US" dirty="0">
                <a:solidFill>
                  <a:schemeClr val="bg1"/>
                </a:solidFill>
              </a:rPr>
              <a:t>Time for Extended Events</a:t>
            </a:r>
          </a:p>
          <a:p>
            <a:r>
              <a:rPr lang="en-US" dirty="0">
                <a:solidFill>
                  <a:schemeClr val="bg1"/>
                </a:solidFill>
              </a:rPr>
              <a:t>Set up a search</a:t>
            </a: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sql_batch_completed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rpc_completed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These capture </a:t>
            </a:r>
            <a:r>
              <a:rPr lang="en-US" dirty="0" err="1">
                <a:solidFill>
                  <a:schemeClr val="bg1"/>
                </a:solidFill>
              </a:rPr>
              <a:t>sproc</a:t>
            </a:r>
            <a:r>
              <a:rPr lang="en-US" dirty="0">
                <a:solidFill>
                  <a:schemeClr val="bg1"/>
                </a:solidFill>
              </a:rPr>
              <a:t> calls and ad-hoc queries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Filter by username. In this case: </a:t>
            </a:r>
            <a:r>
              <a:rPr lang="en-US" dirty="0" err="1">
                <a:solidFill>
                  <a:schemeClr val="bg1"/>
                </a:solidFill>
              </a:rPr>
              <a:t>polaris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06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8784EA-CB6F-F81C-43C6-538280AC5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4EED2F1-73BD-ED3A-AACF-0EF1D35A6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More Interesting Finds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DFFF77-9B0B-6B64-F0DC-F113DB479576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5EA9DCB-596E-7311-61EF-8BA1665CF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6301E49D-4344-0DE6-EB5B-6A040B35BD8C}"/>
              </a:ext>
            </a:extLst>
          </p:cNvPr>
          <p:cNvSpPr txBox="1">
            <a:spLocks/>
          </p:cNvSpPr>
          <p:nvPr/>
        </p:nvSpPr>
        <p:spPr>
          <a:xfrm>
            <a:off x="838200" y="1690687"/>
            <a:ext cx="10515600" cy="3997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Looking through the captured data, you can see the order</a:t>
            </a:r>
          </a:p>
          <a:p>
            <a:r>
              <a:rPr lang="en-US" sz="2400" dirty="0">
                <a:solidFill>
                  <a:schemeClr val="bg1"/>
                </a:solidFill>
              </a:rPr>
              <a:t>declare @p3 </a:t>
            </a:r>
            <a:r>
              <a:rPr lang="en-US" sz="2400" dirty="0" err="1">
                <a:solidFill>
                  <a:schemeClr val="bg1"/>
                </a:solidFill>
              </a:rPr>
              <a:t>nvarchar</a:t>
            </a:r>
            <a:r>
              <a:rPr lang="en-US" sz="2400" dirty="0">
                <a:solidFill>
                  <a:schemeClr val="bg1"/>
                </a:solidFill>
              </a:rPr>
              <a:t>(255)  set @p3=N'##1158_861'  exec </a:t>
            </a:r>
            <a:r>
              <a:rPr lang="en-US" sz="2400" dirty="0" err="1">
                <a:solidFill>
                  <a:schemeClr val="bg1"/>
                </a:solidFill>
              </a:rPr>
              <a:t>Polaris.Rpt_CreateTempTable</a:t>
            </a:r>
            <a:r>
              <a:rPr lang="en-US" sz="2400" dirty="0">
                <a:solidFill>
                  <a:schemeClr val="bg1"/>
                </a:solidFill>
              </a:rPr>
              <a:t> 861,1158,@p3 output  select @p3</a:t>
            </a:r>
          </a:p>
          <a:p>
            <a:r>
              <a:rPr lang="en-US" sz="2400" dirty="0">
                <a:solidFill>
                  <a:schemeClr val="bg1"/>
                </a:solidFill>
              </a:rPr>
              <a:t>exec Polaris.Rpt_Vouchers1 @</a:t>
            </a:r>
            <a:r>
              <a:rPr lang="en-US" sz="2400" dirty="0" err="1">
                <a:solidFill>
                  <a:schemeClr val="bg1"/>
                </a:solidFill>
              </a:rPr>
              <a:t>InvoiceID</a:t>
            </a:r>
            <a:r>
              <a:rPr lang="en-US" sz="2400" dirty="0">
                <a:solidFill>
                  <a:schemeClr val="bg1"/>
                </a:solidFill>
              </a:rPr>
              <a:t>=1,@PayHistoryID=1,@sTempTable=N'##1158_861’</a:t>
            </a:r>
          </a:p>
          <a:p>
            <a:r>
              <a:rPr lang="en-US" sz="2400" dirty="0">
                <a:solidFill>
                  <a:schemeClr val="bg1"/>
                </a:solidFill>
              </a:rPr>
              <a:t>exec </a:t>
            </a:r>
            <a:r>
              <a:rPr lang="en-US" sz="2400" dirty="0" err="1">
                <a:solidFill>
                  <a:schemeClr val="bg1"/>
                </a:solidFill>
              </a:rPr>
              <a:t>Polaris.Rpt_VoucherLines</a:t>
            </a:r>
            <a:r>
              <a:rPr lang="en-US" sz="2400" dirty="0">
                <a:solidFill>
                  <a:schemeClr val="bg1"/>
                </a:solidFill>
              </a:rPr>
              <a:t> @</a:t>
            </a:r>
            <a:r>
              <a:rPr lang="en-US" sz="2400" dirty="0" err="1">
                <a:solidFill>
                  <a:schemeClr val="bg1"/>
                </a:solidFill>
              </a:rPr>
              <a:t>invoiceid</a:t>
            </a:r>
            <a:r>
              <a:rPr lang="en-US" sz="2400" dirty="0">
                <a:solidFill>
                  <a:schemeClr val="bg1"/>
                </a:solidFill>
              </a:rPr>
              <a:t>=317773,@payhistoryid=325569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87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095FD5-740D-112C-7130-8C0037B54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EE6F9F6-C8E7-FE7D-0FFD-89189D5BF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So what did we discover?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C42FB5-572C-6477-62E2-0153CC1411C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6EC14A3-1785-938B-1010-F42BE42C3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D1A14CE5-F90F-C2E0-8477-061286466191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1209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There’s an internal report, not shown in SSRS, called Vouchers1</a:t>
            </a:r>
          </a:p>
          <a:p>
            <a:r>
              <a:rPr lang="en-US" dirty="0">
                <a:solidFill>
                  <a:schemeClr val="bg1"/>
                </a:solidFill>
              </a:rPr>
              <a:t>There are three </a:t>
            </a:r>
            <a:r>
              <a:rPr lang="en-US" dirty="0" err="1">
                <a:solidFill>
                  <a:schemeClr val="bg1"/>
                </a:solidFill>
              </a:rPr>
              <a:t>sprocs</a:t>
            </a:r>
            <a:r>
              <a:rPr lang="en-US" dirty="0">
                <a:solidFill>
                  <a:schemeClr val="bg1"/>
                </a:solidFill>
              </a:rPr>
              <a:t> involved:</a:t>
            </a: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Rpt_CreateTempTable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Rpt_Vouchers1</a:t>
            </a:r>
          </a:p>
          <a:p>
            <a:pPr lvl="1"/>
            <a:r>
              <a:rPr lang="en-US" dirty="0" err="1">
                <a:solidFill>
                  <a:schemeClr val="bg1"/>
                </a:solidFill>
              </a:rPr>
              <a:t>Rpt_VoucherLines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And we can look at the way the </a:t>
            </a:r>
            <a:r>
              <a:rPr lang="en-US" dirty="0" err="1">
                <a:solidFill>
                  <a:schemeClr val="bg1"/>
                </a:solidFill>
              </a:rPr>
              <a:t>sprocs</a:t>
            </a:r>
            <a:r>
              <a:rPr lang="en-US" dirty="0">
                <a:solidFill>
                  <a:schemeClr val="bg1"/>
                </a:solidFill>
              </a:rPr>
              <a:t> are called and compare that with their code to find out what parameters they take</a:t>
            </a:r>
          </a:p>
          <a:p>
            <a:r>
              <a:rPr lang="en-US" dirty="0" err="1">
                <a:solidFill>
                  <a:schemeClr val="bg1"/>
                </a:solidFill>
              </a:rPr>
              <a:t>Rpt_CreateTempTable</a:t>
            </a:r>
            <a:r>
              <a:rPr lang="en-US" dirty="0">
                <a:solidFill>
                  <a:schemeClr val="bg1"/>
                </a:solidFill>
              </a:rPr>
              <a:t> 	takes the </a:t>
            </a:r>
            <a:r>
              <a:rPr lang="en-US" dirty="0" err="1">
                <a:solidFill>
                  <a:schemeClr val="bg1"/>
                </a:solidFill>
              </a:rPr>
              <a:t>PolarisUserID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WorkstationID</a:t>
            </a:r>
            <a:r>
              <a:rPr lang="en-US" dirty="0">
                <a:solidFill>
                  <a:schemeClr val="bg1"/>
                </a:solidFill>
              </a:rPr>
              <a:t>, and a table name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Which means it creates a predictably named table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36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08BC25-02BF-E0AB-1692-FACCB0F66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BB5ECBD2-0848-C253-4BB3-9A1883BD7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Know the Process, Hack the Process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637887-0747-0258-9153-B938413D06C7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45D3126-3D73-2CC7-C354-36761C054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104F0CCD-B476-3685-7B52-B95D35950489}"/>
              </a:ext>
            </a:extLst>
          </p:cNvPr>
          <p:cNvSpPr txBox="1">
            <a:spLocks/>
          </p:cNvSpPr>
          <p:nvPr/>
        </p:nvSpPr>
        <p:spPr>
          <a:xfrm>
            <a:off x="838200" y="1690687"/>
            <a:ext cx="10515600" cy="3771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bg1"/>
                </a:solidFill>
              </a:rPr>
              <a:t>We need to create our own temp table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EXEC </a:t>
            </a:r>
            <a:r>
              <a:rPr lang="en-US" sz="2400" dirty="0" err="1">
                <a:solidFill>
                  <a:schemeClr val="bg1"/>
                </a:solidFill>
              </a:rPr>
              <a:t>Polaris.Polaris.Rpt_CreateTempTable</a:t>
            </a:r>
            <a:r>
              <a:rPr lang="en-US" sz="2400" dirty="0">
                <a:solidFill>
                  <a:schemeClr val="bg1"/>
                </a:solidFill>
              </a:rPr>
              <a:t> 861,1158,@p3 OUTPUT;</a:t>
            </a:r>
          </a:p>
          <a:p>
            <a:r>
              <a:rPr lang="en-US" sz="2400" dirty="0">
                <a:solidFill>
                  <a:schemeClr val="bg1"/>
                </a:solidFill>
              </a:rPr>
              <a:t>Populate the table with our own SQL query, the same one Finance was using but with variable start and end dates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</a:rPr>
              <a:t>EXEC Polaris.Polaris.Rpt_Vouchers1 @</a:t>
            </a:r>
            <a:r>
              <a:rPr lang="en-US" sz="2400" dirty="0" err="1">
                <a:solidFill>
                  <a:schemeClr val="bg1"/>
                </a:solidFill>
              </a:rPr>
              <a:t>InvoiceID</a:t>
            </a:r>
            <a:r>
              <a:rPr lang="en-US" sz="2400" dirty="0">
                <a:solidFill>
                  <a:schemeClr val="bg1"/>
                </a:solidFill>
              </a:rPr>
              <a:t> = 1, @</a:t>
            </a:r>
            <a:r>
              <a:rPr lang="en-US" sz="2400" dirty="0" err="1">
                <a:solidFill>
                  <a:schemeClr val="bg1"/>
                </a:solidFill>
              </a:rPr>
              <a:t>PayHistoryID</a:t>
            </a:r>
            <a:r>
              <a:rPr lang="en-US" sz="2400" dirty="0">
                <a:solidFill>
                  <a:schemeClr val="bg1"/>
                </a:solidFill>
              </a:rPr>
              <a:t> = 1, @</a:t>
            </a:r>
            <a:r>
              <a:rPr lang="en-US" sz="2400" dirty="0" err="1">
                <a:solidFill>
                  <a:schemeClr val="bg1"/>
                </a:solidFill>
              </a:rPr>
              <a:t>sTempTable</a:t>
            </a:r>
            <a:r>
              <a:rPr lang="en-US" sz="2400" dirty="0">
                <a:solidFill>
                  <a:schemeClr val="bg1"/>
                </a:solidFill>
              </a:rPr>
              <a:t> = N'##1158_861’</a:t>
            </a:r>
          </a:p>
          <a:p>
            <a:r>
              <a:rPr lang="en-US" sz="2400" dirty="0">
                <a:solidFill>
                  <a:schemeClr val="bg1"/>
                </a:solidFill>
              </a:rPr>
              <a:t>But wait! What about </a:t>
            </a:r>
            <a:r>
              <a:rPr lang="en-US" sz="2400" dirty="0" err="1">
                <a:solidFill>
                  <a:schemeClr val="bg1"/>
                </a:solidFill>
              </a:rPr>
              <a:t>Rpt_VoucherLines</a:t>
            </a:r>
            <a:r>
              <a:rPr lang="en-US" sz="2400" dirty="0">
                <a:solidFill>
                  <a:schemeClr val="bg1"/>
                </a:solidFill>
              </a:rPr>
              <a:t>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Turns out, it’s only used as a sub-report in the Vouchers1 RDL file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30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A2563D-9DC3-41C4-947A-C6520BDFB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8ADD03-21A1-651B-3873-BAC64A0C1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462" y="0"/>
            <a:ext cx="7243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02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4DE5AA96-A1E2-424B-B98F-DF321364C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23D"/>
                </a:solidFill>
              </a:rPr>
              <a:t>Hello, I’m Dan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506853-5B7D-556D-60A7-9B2A966C3921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F3E4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3E69FC6-D07E-8774-63E8-736E5F5FC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295C7490-2FDB-B74A-C31E-269BB0BEE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like bright text on dark backgrounds</a:t>
            </a:r>
          </a:p>
        </p:txBody>
      </p:sp>
    </p:spTree>
    <p:extLst>
      <p:ext uri="{BB962C8B-B14F-4D97-AF65-F5344CB8AC3E}">
        <p14:creationId xmlns:p14="http://schemas.microsoft.com/office/powerpoint/2010/main" val="1732328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4A1D8D-ACE1-BA21-3C51-02F3F757C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70E323C1-4EB0-751A-D831-6FA5B081B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Thank you!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CE5AF2-1689-8CA8-A66A-70F91513987E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A6CCD6C-89F7-F21B-726B-B71DBB838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278173-AD2E-E8A2-3330-F0F2AE36C0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649" y="1495649"/>
            <a:ext cx="3866702" cy="386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85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CF4B2B-59C8-E489-0678-A4285B65C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37354CE-DD27-A26A-B0A5-EAF5CD5DA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Hello, I’m Dan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B6C92AB-E239-69CE-FFD4-3EB027584A96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EB76143-62D6-0829-0E26-255209B8D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46E92D92-DBD8-0238-3F15-E7FEDF993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74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 like bright text on dark backgrounds</a:t>
            </a:r>
            <a:endParaRPr lang="en-US" dirty="0"/>
          </a:p>
        </p:txBody>
      </p:sp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08B38DFE-B222-83A9-853D-814E8DFF6CFA}"/>
              </a:ext>
            </a:extLst>
          </p:cNvPr>
          <p:cNvSpPr txBox="1">
            <a:spLocks/>
          </p:cNvSpPr>
          <p:nvPr/>
        </p:nvSpPr>
        <p:spPr>
          <a:xfrm>
            <a:off x="838200" y="2323070"/>
            <a:ext cx="10515600" cy="1767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30 years in libraries</a:t>
            </a:r>
          </a:p>
          <a:p>
            <a:r>
              <a:rPr lang="en-US" dirty="0">
                <a:solidFill>
                  <a:schemeClr val="bg1"/>
                </a:solidFill>
              </a:rPr>
              <a:t>Polaris ILS admin for Library Systems &amp; Services</a:t>
            </a:r>
          </a:p>
          <a:p>
            <a:r>
              <a:rPr lang="en-US" dirty="0">
                <a:solidFill>
                  <a:schemeClr val="bg1"/>
                </a:solidFill>
              </a:rPr>
              <a:t>SQL Hacker (as will soon be made clear)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75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C3E71F-5F68-DA6F-FB92-ECECB5A68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007042D-383B-AF6B-FFE1-386B046314B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AF7AAF2-C664-4C96-00FF-EE5B7A1EE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A70D03-B832-70E0-CF86-4FD3EA24A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9443" y="4952821"/>
            <a:ext cx="8813112" cy="7260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</a:rPr>
              <a:t>https://</a:t>
            </a:r>
            <a:r>
              <a:rPr lang="en-US" sz="3600" b="1" dirty="0" err="1">
                <a:solidFill>
                  <a:schemeClr val="bg1"/>
                </a:solidFill>
              </a:rPr>
              <a:t>cyberpunklibrarian.com</a:t>
            </a:r>
            <a:r>
              <a:rPr lang="en-US" sz="3600" b="1" dirty="0">
                <a:solidFill>
                  <a:schemeClr val="bg1"/>
                </a:solidFill>
              </a:rPr>
              <a:t>/iug2026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E08404-EDF5-68CE-E85E-2D289F4D7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2332" y="370834"/>
            <a:ext cx="4387335" cy="438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27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7F44B1-804B-AB62-0EC8-A50036DC6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20A8522-56AC-5DCC-B3AD-365F25A2A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3659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Beginning at the Beginning – WTF is Four Farthings?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CE699C-BA4E-A253-321E-9249BF8C28E1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0CA9907-036F-D335-E3A0-8D05BCCA5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CD5D9592-2A10-D3B8-E4CF-6CA359AB76AE}"/>
              </a:ext>
            </a:extLst>
          </p:cNvPr>
          <p:cNvSpPr txBox="1">
            <a:spLocks/>
          </p:cNvSpPr>
          <p:nvPr/>
        </p:nvSpPr>
        <p:spPr>
          <a:xfrm>
            <a:off x="838200" y="1851489"/>
            <a:ext cx="10515600" cy="38011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De-centralized central data server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Wait what?</a:t>
            </a:r>
          </a:p>
          <a:p>
            <a:r>
              <a:rPr lang="en-US" dirty="0">
                <a:solidFill>
                  <a:schemeClr val="bg1"/>
                </a:solidFill>
              </a:rPr>
              <a:t>I have a weird relationship with libraries and Polaris</a:t>
            </a:r>
          </a:p>
          <a:p>
            <a:r>
              <a:rPr lang="en-US" dirty="0">
                <a:solidFill>
                  <a:schemeClr val="bg1"/>
                </a:solidFill>
              </a:rPr>
              <a:t>I do not help manage Polaris for a library or a consortium</a:t>
            </a:r>
          </a:p>
          <a:p>
            <a:r>
              <a:rPr lang="en-US" dirty="0">
                <a:solidFill>
                  <a:schemeClr val="bg1"/>
                </a:solidFill>
              </a:rPr>
              <a:t>I help manage Polaris for 27 libraries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10 of which are in consortia (of which there are two)</a:t>
            </a:r>
          </a:p>
          <a:p>
            <a:r>
              <a:rPr lang="en-US" dirty="0">
                <a:solidFill>
                  <a:schemeClr val="bg1"/>
                </a:solidFill>
              </a:rPr>
              <a:t>We would like to be able to do things with the data between them</a:t>
            </a:r>
          </a:p>
          <a:p>
            <a:r>
              <a:rPr lang="en-US" dirty="0">
                <a:solidFill>
                  <a:schemeClr val="bg1"/>
                </a:solidFill>
              </a:rPr>
              <a:t>But we don’t want to move that data around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07CB77-26AC-729A-601E-CB40B7210361}"/>
              </a:ext>
            </a:extLst>
          </p:cNvPr>
          <p:cNvSpPr txBox="1"/>
          <p:nvPr/>
        </p:nvSpPr>
        <p:spPr>
          <a:xfrm>
            <a:off x="680484" y="19989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08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3197BE-7E9C-C534-ABE3-C764129ED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052D292B-06F9-5764-AE11-46319BD47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Okay, sure but why Four Farthings?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525555-6930-242A-3E8F-E864F0C4D2A5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04956C1-8468-5F74-F65F-C42411712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FD202664-A7AD-603B-361D-8C6161BD9612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120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My boss is a huge fan of </a:t>
            </a:r>
            <a:r>
              <a:rPr lang="en-US" i="1" dirty="0">
                <a:solidFill>
                  <a:schemeClr val="bg1"/>
                </a:solidFill>
              </a:rPr>
              <a:t>Lord of the Rings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Me, I love </a:t>
            </a:r>
            <a:r>
              <a:rPr lang="en-US" i="1" dirty="0">
                <a:solidFill>
                  <a:schemeClr val="bg1"/>
                </a:solidFill>
              </a:rPr>
              <a:t>Lord of the Rings</a:t>
            </a:r>
          </a:p>
          <a:p>
            <a:r>
              <a:rPr lang="en-US" dirty="0">
                <a:solidFill>
                  <a:schemeClr val="bg1"/>
                </a:solidFill>
              </a:rPr>
              <a:t>But she has forgotten more about </a:t>
            </a:r>
            <a:r>
              <a:rPr lang="en-US" i="1" dirty="0">
                <a:solidFill>
                  <a:schemeClr val="bg1"/>
                </a:solidFill>
              </a:rPr>
              <a:t>Lord of the Rings</a:t>
            </a:r>
            <a:r>
              <a:rPr lang="en-US" dirty="0">
                <a:solidFill>
                  <a:schemeClr val="bg1"/>
                </a:solidFill>
              </a:rPr>
              <a:t> than I know</a:t>
            </a:r>
          </a:p>
          <a:p>
            <a:r>
              <a:rPr lang="en-US" dirty="0" err="1">
                <a:solidFill>
                  <a:schemeClr val="bg1"/>
                </a:solidFill>
              </a:rPr>
              <a:t>Rumour</a:t>
            </a:r>
            <a:r>
              <a:rPr lang="en-US" dirty="0">
                <a:solidFill>
                  <a:schemeClr val="bg1"/>
                </a:solidFill>
              </a:rPr>
              <a:t> has it that she read </a:t>
            </a:r>
            <a:r>
              <a:rPr lang="en-US" i="1" dirty="0">
                <a:solidFill>
                  <a:schemeClr val="bg1"/>
                </a:solidFill>
              </a:rPr>
              <a:t>The Silmarillion</a:t>
            </a:r>
            <a:r>
              <a:rPr lang="en-US" dirty="0">
                <a:solidFill>
                  <a:schemeClr val="bg1"/>
                </a:solidFill>
              </a:rPr>
              <a:t> and enjoyed it</a:t>
            </a:r>
          </a:p>
          <a:p>
            <a:r>
              <a:rPr lang="en-US" dirty="0">
                <a:solidFill>
                  <a:schemeClr val="bg1"/>
                </a:solidFill>
              </a:rPr>
              <a:t>All that to say, is that The Shire is divided into four parts</a:t>
            </a:r>
          </a:p>
          <a:p>
            <a:r>
              <a:rPr lang="en-US" dirty="0">
                <a:solidFill>
                  <a:schemeClr val="bg1"/>
                </a:solidFill>
              </a:rPr>
              <a:t>The Four Farthings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64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FA887C-CD8A-38BD-C11F-1D6C69F16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E901D60-2963-6626-E3B0-8F49C524F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The Problem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02FA9F-2464-17C7-5D5B-2545638699DF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8DB8C06-62FC-1317-B4D0-9CAAA8950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9A651920-C4F8-1DC6-2970-1E3E70F00892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40094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The Finance Department</a:t>
            </a:r>
          </a:p>
          <a:p>
            <a:r>
              <a:rPr lang="en-US" dirty="0">
                <a:solidFill>
                  <a:schemeClr val="bg1"/>
                </a:solidFill>
              </a:rPr>
              <a:t>No that’s it, they’re the problem</a:t>
            </a:r>
          </a:p>
          <a:p>
            <a:r>
              <a:rPr lang="en-US" dirty="0">
                <a:solidFill>
                  <a:schemeClr val="bg1"/>
                </a:solidFill>
              </a:rPr>
              <a:t>Okay they run this report to get paid invoices, right?</a:t>
            </a:r>
          </a:p>
          <a:p>
            <a:r>
              <a:rPr lang="en-US" dirty="0">
                <a:solidFill>
                  <a:schemeClr val="bg1"/>
                </a:solidFill>
              </a:rPr>
              <a:t>But do they do it through SSRS?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No</a:t>
            </a:r>
          </a:p>
          <a:p>
            <a:r>
              <a:rPr lang="en-US" dirty="0">
                <a:solidFill>
                  <a:schemeClr val="bg1"/>
                </a:solidFill>
              </a:rPr>
              <a:t>Through the Polaris reporting system?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No</a:t>
            </a:r>
          </a:p>
          <a:p>
            <a:r>
              <a:rPr lang="en-US" dirty="0" err="1">
                <a:solidFill>
                  <a:schemeClr val="bg1"/>
                </a:solidFill>
              </a:rPr>
              <a:t>SimplyReports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03899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4E2FDA-3E72-42BC-431F-14C7CBA33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5B3A6158-6531-C25D-726C-38B5B5963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82DCF1"/>
                </a:solidFill>
              </a:rPr>
              <a:t>The Problem – Continued	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3D60075-993E-C836-EB21-9C52B636BAF9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577EBE1-DDF1-29A3-7CE7-AD6D1DA6E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BA2947AA-39BB-7A23-D1CF-D0A9A6F7D697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383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No, they run a custom SQL query in the Find Tool</a:t>
            </a:r>
          </a:p>
          <a:p>
            <a:r>
              <a:rPr lang="en-US" dirty="0">
                <a:solidFill>
                  <a:schemeClr val="bg1"/>
                </a:solidFill>
              </a:rPr>
              <a:t>Select all the Invoices</a:t>
            </a:r>
          </a:p>
          <a:p>
            <a:r>
              <a:rPr lang="en-US" dirty="0">
                <a:solidFill>
                  <a:schemeClr val="bg1"/>
                </a:solidFill>
              </a:rPr>
              <a:t>Right-click</a:t>
            </a:r>
          </a:p>
          <a:p>
            <a:r>
              <a:rPr lang="en-US" dirty="0">
                <a:solidFill>
                  <a:schemeClr val="bg1"/>
                </a:solidFill>
              </a:rPr>
              <a:t>Select Print -&gt; Full</a:t>
            </a:r>
          </a:p>
          <a:p>
            <a:r>
              <a:rPr lang="en-US" dirty="0">
                <a:solidFill>
                  <a:schemeClr val="bg1"/>
                </a:solidFill>
              </a:rPr>
              <a:t>A PDF appears from… somewhere</a:t>
            </a:r>
          </a:p>
          <a:p>
            <a:r>
              <a:rPr lang="en-US" dirty="0">
                <a:solidFill>
                  <a:schemeClr val="bg1"/>
                </a:solidFill>
              </a:rPr>
              <a:t>Yeah…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0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624A9D-BD05-B22C-3561-0EC363057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30663B7-7CEC-AAC5-89C1-74E08325E6D5}"/>
              </a:ext>
            </a:extLst>
          </p:cNvPr>
          <p:cNvSpPr/>
          <p:nvPr/>
        </p:nvSpPr>
        <p:spPr>
          <a:xfrm>
            <a:off x="0" y="5873519"/>
            <a:ext cx="12192000" cy="984482"/>
          </a:xfrm>
          <a:prstGeom prst="rect">
            <a:avLst/>
          </a:prstGeom>
          <a:solidFill>
            <a:srgbClr val="002D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A98C00-6897-D5C8-B5C2-4F3CD33AB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948" y="5945786"/>
            <a:ext cx="850338" cy="850338"/>
          </a:xfrm>
          <a:prstGeom prst="rect">
            <a:avLst/>
          </a:prstGeom>
        </p:spPr>
      </p:pic>
      <p:sp>
        <p:nvSpPr>
          <p:cNvPr id="3" name="Content Placeholder 23">
            <a:extLst>
              <a:ext uri="{FF2B5EF4-FFF2-40B4-BE49-F238E27FC236}">
                <a16:creationId xmlns:a16="http://schemas.microsoft.com/office/drawing/2014/main" id="{82F4CD13-88D2-9CD4-97BF-9F6025B74786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1767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FD233-3F7D-49D0-E96D-2B5536053B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311" y="768433"/>
            <a:ext cx="8170965" cy="4672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28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UG 2026 PPT template" id="{BA4BCBE3-25E0-4778-AF3C-E513E8CEEA7C}" vid="{E1BE4A6A-C8DC-4AD0-BACA-A2C24286B4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</TotalTime>
  <Words>797</Words>
  <Application>Microsoft Macintosh PowerPoint</Application>
  <PresentationFormat>Widescreen</PresentationFormat>
  <Paragraphs>122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Thousands of Tables and Four Farthings</vt:lpstr>
      <vt:lpstr>Hello, I’m Dan</vt:lpstr>
      <vt:lpstr>Hello, I’m Dan</vt:lpstr>
      <vt:lpstr>PowerPoint Presentation</vt:lpstr>
      <vt:lpstr>Beginning at the Beginning – WTF is Four Farthings?</vt:lpstr>
      <vt:lpstr>Okay, sure but why Four Farthings?</vt:lpstr>
      <vt:lpstr>The Problem</vt:lpstr>
      <vt:lpstr>The Problem – Continued </vt:lpstr>
      <vt:lpstr>PowerPoint Presentation</vt:lpstr>
      <vt:lpstr>Analysis</vt:lpstr>
      <vt:lpstr>Solution</vt:lpstr>
      <vt:lpstr>Where’s the Call Coming From?</vt:lpstr>
      <vt:lpstr>SQL Server Profiler</vt:lpstr>
      <vt:lpstr>Interesting Finds</vt:lpstr>
      <vt:lpstr>SQL Server Extended Events</vt:lpstr>
      <vt:lpstr>More Interesting Finds</vt:lpstr>
      <vt:lpstr>So what did we discover?</vt:lpstr>
      <vt:lpstr>Know the Process, Hack the Process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Messer</dc:creator>
  <cp:lastModifiedBy>Daniel Messer</cp:lastModifiedBy>
  <cp:revision>15</cp:revision>
  <dcterms:created xsi:type="dcterms:W3CDTF">2026-04-05T19:55:26Z</dcterms:created>
  <dcterms:modified xsi:type="dcterms:W3CDTF">2026-04-06T12:57:13Z</dcterms:modified>
</cp:coreProperties>
</file>